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5D0-3E08-A571-DB22-A6C14C2BA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2BBE7-B514-4A0F-9188-0EA73B7C3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FA3AC-A0F3-29A0-8169-CAB6DCA1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9FCF8-442F-A820-361B-A3FDFBE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75104-41BD-D099-D5B0-70CCC640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184C-ECAD-EAE0-C824-FA73358E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65E19-740D-5E06-D60A-59AD88189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E8E2B-589B-E6B3-8BD8-EEE532C6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4B1F5-0A80-ACB3-3ABE-B85CC5DF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DBE86-E33A-CB4C-E9F5-BC8B36CF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98A85-2776-A756-E19D-B8D7AF265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4A6CF-7A11-D1D1-E6C2-8CA7B5DE9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702EA-7D3A-2FC3-CDF0-95BD26B5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EBBB6-909C-C9E5-9B20-5FCDA715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CD2F-B36E-5399-8C0D-EA6B5C4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804F-ACF4-F08C-DA34-D5C41388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CD99B-DDFC-957B-4F7A-830BF11EA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E4D03-AF03-99F8-AF50-33B7D840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9213E-FCCE-1C54-BCB2-9AEA6D4D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81438-2CA3-E365-92D8-20D92667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2865-202F-D829-5923-0F7C0504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E1528-E1CE-3117-CEBE-A43FA651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6DC68-6061-FDCF-351F-F898DB56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AA0D-0E4E-BFFB-A50E-693D5BF2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8D10D-B29F-6F94-7507-C1EDBC46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FE07-0DAD-C334-CCC0-E8BE24AA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D053-4641-EAC7-C869-393065197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D9EAD-1012-EE36-01BB-F7A6F67E3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E7F83-0A20-CECB-9A91-A0E0BD20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EF5AD-60A2-B9A3-AE79-DF785C17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DE8B1-1F1E-BC06-F81E-024CA4B7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1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81BC-2A16-33A9-4681-168792BC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A71A-3CFC-F008-0005-9DF66F494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84B4F-E24C-4C8D-0451-5CC99BFB8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D9B57-4907-5207-3B79-D2D361008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417B8-6E02-B8DB-783C-A2CC0486A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59CD3-3BD3-B1CA-4A64-C94613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7EA1B-A829-D651-B5D6-BA8DA24B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99089-F9D6-6F8E-3901-09C5D29E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1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27D5-2E83-A843-EB22-D33A0CCA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597CB-4B3E-16AA-367D-A62240B5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5E76E-38A4-F1C2-4D92-F3A00D63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2F362-BC89-9DEB-4F4D-584BE507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E7BA7-9917-20D9-11AE-281E711F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DFFF9-E41F-8552-5E60-1B2863A0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22A3-C9AD-C0AB-CFC1-EEF0F05A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4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6008-FDF7-5C98-2C3B-57562073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64FB-6621-9054-CEAC-BE3D01794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C7AA1-3D02-EF50-9ECE-5C1BCA63A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A36E1-DE59-460C-D178-685424AA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A06AD-4BE4-EB68-FF1A-EF9FC14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4E3DA-2918-16FC-016A-C70BE885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74BC-D164-BBD3-5EAB-9C248E8C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0F93C-2D29-D63F-C25F-106E7C45C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BFC97-D88B-5D24-8B6A-2BC278792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82512-D766-9559-4885-979E4792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888BD-2A80-677C-620D-A5F666D6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2BC98-C48E-1A62-D8C5-9FBCDEF8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F21C6-31EB-B71F-209A-822F1463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CEC31-B30C-1BD9-A2A9-FD5AF01D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53CA1-DCD8-2073-6271-EC6EF4DB4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E2F2-D62D-4B7B-B4F5-388EC91821C3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8C9E-D0BD-5B38-9837-3C8A9726C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3B80E-7EC8-01DE-F672-A8C7F8580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9475-AEFA-440C-9251-BF23E402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A41927-115F-9975-9DE3-0D720278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04" y="2602834"/>
            <a:ext cx="3844003" cy="3844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90BAE-77CE-5701-7676-B0B74A29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3903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Konsep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Dasar </a:t>
            </a:r>
            <a:r>
              <a:rPr lang="en-US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Digital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CC881-AEDA-728B-E414-9908A3807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20096" y="35893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Pertemuan</a:t>
            </a:r>
            <a:r>
              <a:rPr lang="en-US" b="1" dirty="0">
                <a:solidFill>
                  <a:srgbClr val="C00000"/>
                </a:solidFill>
              </a:rPr>
              <a:t> 1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Universitas </a:t>
            </a:r>
            <a:r>
              <a:rPr lang="en-US" b="1" dirty="0" err="1"/>
              <a:t>Persada</a:t>
            </a:r>
            <a:r>
              <a:rPr lang="en-US" b="1" dirty="0"/>
              <a:t> Indonesia Y.A.I</a:t>
            </a:r>
          </a:p>
        </p:txBody>
      </p:sp>
    </p:spTree>
    <p:extLst>
      <p:ext uri="{BB962C8B-B14F-4D97-AF65-F5344CB8AC3E}">
        <p14:creationId xmlns:p14="http://schemas.microsoft.com/office/powerpoint/2010/main" val="180902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47574-635E-C131-8792-7ECA5737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2" y="4925960"/>
            <a:ext cx="2031482" cy="1932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80B81-37DD-6752-7494-D71E8818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0"/>
              </a:rPr>
              <a:t>Evolusi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: Dari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Tradisional</a:t>
            </a:r>
            <a:r>
              <a:rPr lang="en-US" dirty="0">
                <a:latin typeface="Arial Rounded MT Bold" panose="020F0704030504030204" pitchFamily="34" charset="0"/>
              </a:rPr>
              <a:t> Ke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6217-122A-DAAB-069E-B2EAB4AC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877" y="189936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: </a:t>
            </a:r>
            <a:r>
              <a:rPr lang="en-US" dirty="0" err="1"/>
              <a:t>ciri</a:t>
            </a:r>
            <a:r>
              <a:rPr lang="en-US" dirty="0"/>
              <a:t> dan </a:t>
            </a:r>
            <a:r>
              <a:rPr lang="en-US" dirty="0" err="1"/>
              <a:t>tantangan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media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digital modern.</a:t>
            </a:r>
          </a:p>
          <a:p>
            <a:r>
              <a:rPr lang="en-US" b="1" dirty="0">
                <a:solidFill>
                  <a:srgbClr val="FF0000"/>
                </a:solidFill>
              </a:rPr>
              <a:t>Ciri-</a:t>
            </a:r>
            <a:r>
              <a:rPr lang="en-US" b="1" dirty="0" err="1">
                <a:solidFill>
                  <a:srgbClr val="FF0000"/>
                </a:solidFill>
              </a:rPr>
              <a:t>ciri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komunikasi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tradisional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</a:rPr>
              <a:t>Interaksi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tatap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muka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dirty="0">
                <a:solidFill>
                  <a:srgbClr val="002060"/>
                </a:solidFill>
              </a:rPr>
              <a:t>-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rasa </a:t>
            </a:r>
            <a:r>
              <a:rPr lang="en-US" dirty="0" err="1"/>
              <a:t>keterhubungan</a:t>
            </a:r>
            <a:r>
              <a:rPr lang="en-US" dirty="0"/>
              <a:t> yang </a:t>
            </a:r>
            <a:r>
              <a:rPr lang="en-US" dirty="0" err="1"/>
              <a:t>leboh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(</a:t>
            </a:r>
            <a:r>
              <a:rPr lang="en-US" dirty="0" err="1"/>
              <a:t>McQuail</a:t>
            </a:r>
            <a:r>
              <a:rPr lang="en-US" dirty="0"/>
              <a:t> &amp; </a:t>
            </a:r>
            <a:r>
              <a:rPr lang="en-US" dirty="0" err="1"/>
              <a:t>Wi</a:t>
            </a:r>
            <a:r>
              <a:rPr lang="en-US" b="1" dirty="0" err="1">
                <a:solidFill>
                  <a:srgbClr val="002060"/>
                </a:solidFill>
              </a:rPr>
              <a:t>Penggunaan</a:t>
            </a:r>
            <a:r>
              <a:rPr lang="en-US" b="1" dirty="0">
                <a:solidFill>
                  <a:srgbClr val="002060"/>
                </a:solidFill>
              </a:rPr>
              <a:t> media Non-Digital – </a:t>
            </a:r>
            <a:r>
              <a:rPr lang="en-US" dirty="0"/>
              <a:t>ndahl,2015)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 dan radio </a:t>
            </a:r>
            <a:r>
              <a:rPr lang="en-US" dirty="0" err="1"/>
              <a:t>mengandalkan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sinya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lama </a:t>
            </a:r>
            <a:r>
              <a:rPr lang="en-US" dirty="0" err="1"/>
              <a:t>dibandingkan</a:t>
            </a:r>
            <a:r>
              <a:rPr lang="en-US" dirty="0"/>
              <a:t> media digital ( Carey, 2009)</a:t>
            </a:r>
          </a:p>
        </p:txBody>
      </p:sp>
    </p:spTree>
    <p:extLst>
      <p:ext uri="{BB962C8B-B14F-4D97-AF65-F5344CB8AC3E}">
        <p14:creationId xmlns:p14="http://schemas.microsoft.com/office/powerpoint/2010/main" val="370529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B5CC0-B52C-C524-1FA4-343252A09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1397-88F6-C82C-930F-B7160CA5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0"/>
              </a:rPr>
              <a:t>Evolusi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: Dari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Tradisional</a:t>
            </a:r>
            <a:r>
              <a:rPr lang="en-US" dirty="0">
                <a:latin typeface="Arial Rounded MT Bold" panose="020F0704030504030204" pitchFamily="34" charset="0"/>
              </a:rPr>
              <a:t> Ke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FD3A0-E155-E6AF-F79E-94300D6E7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3171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err="1">
                <a:solidFill>
                  <a:srgbClr val="002060"/>
                </a:solidFill>
              </a:rPr>
              <a:t>Komunikasi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satu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arah</a:t>
            </a:r>
            <a:r>
              <a:rPr lang="en-US" b="1" dirty="0">
                <a:solidFill>
                  <a:srgbClr val="002060"/>
                </a:solidFill>
              </a:rPr>
              <a:t> dan Terbatas </a:t>
            </a:r>
            <a:r>
              <a:rPr lang="en-US" b="1" dirty="0" err="1">
                <a:solidFill>
                  <a:srgbClr val="002060"/>
                </a:solidFill>
              </a:rPr>
              <a:t>Partisipasi</a:t>
            </a:r>
            <a:r>
              <a:rPr lang="en-US" b="1" dirty="0">
                <a:solidFill>
                  <a:srgbClr val="002060"/>
                </a:solidFill>
              </a:rPr>
              <a:t> Publik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    </a:t>
            </a:r>
            <a:r>
              <a:rPr lang="en-US" dirty="0" err="1"/>
              <a:t>konteks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err="1">
                <a:solidFill>
                  <a:srgbClr val="002060"/>
                </a:solidFill>
              </a:rPr>
              <a:t>Kontrol</a:t>
            </a:r>
            <a:r>
              <a:rPr lang="en-US" b="1" dirty="0">
                <a:solidFill>
                  <a:srgbClr val="002060"/>
                </a:solidFill>
              </a:rPr>
              <a:t> yang </a:t>
            </a:r>
            <a:r>
              <a:rPr lang="en-US" b="1" dirty="0" err="1">
                <a:solidFill>
                  <a:srgbClr val="002060"/>
                </a:solidFill>
              </a:rPr>
              <a:t>lebih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ketat</a:t>
            </a:r>
            <a:r>
              <a:rPr lang="en-US" b="1" dirty="0">
                <a:solidFill>
                  <a:srgbClr val="002060"/>
                </a:solidFill>
              </a:rPr>
              <a:t> pada </a:t>
            </a:r>
            <a:r>
              <a:rPr lang="en-US" b="1" dirty="0" err="1">
                <a:solidFill>
                  <a:srgbClr val="002060"/>
                </a:solidFill>
              </a:rPr>
              <a:t>pesan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Dalam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dan </a:t>
            </a:r>
            <a:r>
              <a:rPr lang="en-US" dirty="0" err="1"/>
              <a:t>diatur</a:t>
            </a:r>
            <a:r>
              <a:rPr lang="en-US" dirty="0"/>
              <a:t> oleh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dan Lembaga </a:t>
            </a:r>
            <a:r>
              <a:rPr lang="en-US" dirty="0" err="1"/>
              <a:t>penyiaran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5. Ruang </a:t>
            </a:r>
            <a:r>
              <a:rPr lang="en-US" b="1" dirty="0" err="1">
                <a:solidFill>
                  <a:srgbClr val="002060"/>
                </a:solidFill>
              </a:rPr>
              <a:t>lingkup</a:t>
            </a:r>
            <a:r>
              <a:rPr lang="en-US" b="1" dirty="0">
                <a:solidFill>
                  <a:srgbClr val="002060"/>
                </a:solidFill>
              </a:rPr>
              <a:t> yang </a:t>
            </a:r>
            <a:r>
              <a:rPr lang="en-US" b="1" dirty="0" err="1">
                <a:solidFill>
                  <a:srgbClr val="002060"/>
                </a:solidFill>
              </a:rPr>
              <a:t>terbatas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Jangkauan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pada </a:t>
            </a:r>
            <a:r>
              <a:rPr lang="en-US" dirty="0" err="1"/>
              <a:t>komunikasi</a:t>
            </a:r>
            <a:r>
              <a:rPr lang="en-US" dirty="0"/>
              <a:t> local </a:t>
            </a:r>
            <a:r>
              <a:rPr lang="en-US" dirty="0" err="1"/>
              <a:t>atau</a:t>
            </a:r>
            <a:r>
              <a:rPr lang="en-US" dirty="0"/>
              <a:t> wilayah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 dan </a:t>
            </a:r>
            <a:r>
              <a:rPr lang="en-US" dirty="0" err="1"/>
              <a:t>infrastruktur</a:t>
            </a:r>
            <a:r>
              <a:rPr lang="en-US" dirty="0"/>
              <a:t> (Baran &amp; Davis,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E2D05-AA36-9223-855B-C23E2A4F3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321" y="4531096"/>
            <a:ext cx="2338118" cy="22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9F169-8D4F-F6B0-82B5-FCEB7AFBC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3" y="2031999"/>
            <a:ext cx="3145495" cy="396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05F02-2ADB-DE01-932A-BA2664AE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0"/>
              </a:rPr>
              <a:t>Definisi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D21B-8D84-3F31-0FF9-D4F27735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968" y="1825625"/>
            <a:ext cx="80403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Proses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/>
              <a:t>elektronik</a:t>
            </a:r>
            <a:r>
              <a:rPr lang="en-US" dirty="0"/>
              <a:t>,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digital </a:t>
            </a:r>
            <a:r>
              <a:rPr lang="en-US" dirty="0" err="1"/>
              <a:t>seperti</a:t>
            </a:r>
            <a:r>
              <a:rPr lang="en-US" dirty="0"/>
              <a:t> internet, media social,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dan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(</a:t>
            </a:r>
            <a:r>
              <a:rPr lang="en-US" dirty="0" err="1"/>
              <a:t>Bungin</a:t>
            </a:r>
            <a:r>
              <a:rPr lang="en-US" dirty="0"/>
              <a:t>, 2025)</a:t>
            </a:r>
          </a:p>
          <a:p>
            <a:r>
              <a:rPr lang="en-US" dirty="0"/>
              <a:t>Proses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platform yang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digital ( Kaplan &amp; Haenlein, 2010)</a:t>
            </a:r>
          </a:p>
          <a:p>
            <a:r>
              <a:rPr lang="en-US" dirty="0" err="1"/>
              <a:t>Komunikasi</a:t>
            </a:r>
            <a:r>
              <a:rPr lang="en-US" dirty="0"/>
              <a:t> digital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dua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dan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online. </a:t>
            </a:r>
          </a:p>
        </p:txBody>
      </p:sp>
    </p:spTree>
    <p:extLst>
      <p:ext uri="{BB962C8B-B14F-4D97-AF65-F5344CB8AC3E}">
        <p14:creationId xmlns:p14="http://schemas.microsoft.com/office/powerpoint/2010/main" val="88873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5013F-A31C-1813-2B70-9DFF78A4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6" y="2513371"/>
            <a:ext cx="3829179" cy="2569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6C0E68-9CF4-15AE-18BD-AE02E2CE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Rounded MT Bold" panose="020F0704030504030204" pitchFamily="34" charset="0"/>
              </a:rPr>
              <a:t>Karakteristik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r>
              <a:rPr lang="en-US" dirty="0">
                <a:latin typeface="Arial Rounded MT Bold" panose="020F0704030504030204" pitchFamily="34" charset="0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E397-6AA0-D6EB-F05B-273CFD7E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691" y="1747402"/>
            <a:ext cx="775765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global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Interaktivitas</a:t>
            </a:r>
            <a:r>
              <a:rPr lang="en-US" dirty="0"/>
              <a:t> dan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aktif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</a:t>
            </a:r>
            <a:r>
              <a:rPr lang="en-US" dirty="0" err="1"/>
              <a:t>pesan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Aksesbilitas</a:t>
            </a:r>
            <a:r>
              <a:rPr lang="en-US" dirty="0"/>
              <a:t> dan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dan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Penggunaan</a:t>
            </a:r>
            <a:r>
              <a:rPr lang="en-US" dirty="0"/>
              <a:t> data dan </a:t>
            </a:r>
            <a:r>
              <a:rPr lang="en-US" dirty="0" err="1"/>
              <a:t>analitik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5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34B6-8FDD-99C0-F933-3840873A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Model </a:t>
            </a:r>
            <a:r>
              <a:rPr lang="en-US" sz="3600" dirty="0" err="1">
                <a:latin typeface="Arial Rounded MT Bold" panose="020F0704030504030204" pitchFamily="34" charset="0"/>
              </a:rPr>
              <a:t>Komunikasi</a:t>
            </a:r>
            <a:r>
              <a:rPr lang="en-US" sz="3600" dirty="0">
                <a:latin typeface="Arial Rounded MT Bold" panose="020F0704030504030204" pitchFamily="34" charset="0"/>
              </a:rPr>
              <a:t> Digital </a:t>
            </a:r>
            <a:r>
              <a:rPr lang="en-US" sz="3600" dirty="0" err="1">
                <a:latin typeface="Arial Rounded MT Bold" panose="020F0704030504030204" pitchFamily="34" charset="0"/>
              </a:rPr>
              <a:t>Dalam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Perspektif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Teori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Informasi</a:t>
            </a:r>
            <a:r>
              <a:rPr lang="en-US" dirty="0"/>
              <a:t> </a:t>
            </a:r>
            <a:r>
              <a:rPr lang="en-US" sz="2400" b="1" dirty="0"/>
              <a:t>(</a:t>
            </a:r>
            <a:r>
              <a:rPr lang="en-US" sz="2400" b="1" dirty="0" err="1"/>
              <a:t>Meinel</a:t>
            </a:r>
            <a:r>
              <a:rPr lang="en-US" sz="2400" b="1" dirty="0"/>
              <a:t> &amp; Sack,2019)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1302-E451-B20B-12EC-3C9F0F30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C318BD-3C6A-1E85-B181-63C614409469}"/>
              </a:ext>
            </a:extLst>
          </p:cNvPr>
          <p:cNvSpPr/>
          <p:nvPr/>
        </p:nvSpPr>
        <p:spPr>
          <a:xfrm>
            <a:off x="1160059" y="1918423"/>
            <a:ext cx="2497540" cy="4258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Encoding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03229-DD29-4A97-F8B0-706ECBD15DD8}"/>
              </a:ext>
            </a:extLst>
          </p:cNvPr>
          <p:cNvSpPr/>
          <p:nvPr/>
        </p:nvSpPr>
        <p:spPr>
          <a:xfrm>
            <a:off x="1555845" y="2456597"/>
            <a:ext cx="1583140" cy="60050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Message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31197-A161-21D5-8680-9C93763AFBDF}"/>
              </a:ext>
            </a:extLst>
          </p:cNvPr>
          <p:cNvSpPr/>
          <p:nvPr/>
        </p:nvSpPr>
        <p:spPr>
          <a:xfrm>
            <a:off x="1407424" y="5082859"/>
            <a:ext cx="2002809" cy="84616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Information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9D62C8-F40F-A296-66CC-9F32B3839464}"/>
              </a:ext>
            </a:extLst>
          </p:cNvPr>
          <p:cNvCxnSpPr>
            <a:cxnSpLocks/>
          </p:cNvCxnSpPr>
          <p:nvPr/>
        </p:nvCxnSpPr>
        <p:spPr>
          <a:xfrm flipV="1">
            <a:off x="2322870" y="3160337"/>
            <a:ext cx="0" cy="7184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A9F9C4-90B4-0D50-7ABD-82C9AC9AFC5B}"/>
              </a:ext>
            </a:extLst>
          </p:cNvPr>
          <p:cNvCxnSpPr>
            <a:cxnSpLocks/>
          </p:cNvCxnSpPr>
          <p:nvPr/>
        </p:nvCxnSpPr>
        <p:spPr>
          <a:xfrm flipV="1">
            <a:off x="2322870" y="4229100"/>
            <a:ext cx="0" cy="61175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5071B2-EEA5-542C-63C4-3AEC31AD3FFE}"/>
              </a:ext>
            </a:extLst>
          </p:cNvPr>
          <p:cNvSpPr txBox="1"/>
          <p:nvPr/>
        </p:nvSpPr>
        <p:spPr>
          <a:xfrm>
            <a:off x="1910899" y="1984027"/>
            <a:ext cx="114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78C42C-8A4E-FFA3-35CF-0E230B6BEC95}"/>
              </a:ext>
            </a:extLst>
          </p:cNvPr>
          <p:cNvSpPr/>
          <p:nvPr/>
        </p:nvSpPr>
        <p:spPr>
          <a:xfrm>
            <a:off x="7731173" y="1918423"/>
            <a:ext cx="2497540" cy="4258540"/>
          </a:xfrm>
          <a:prstGeom prst="rect">
            <a:avLst/>
          </a:prstGeom>
          <a:solidFill>
            <a:srgbClr val="FC74B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Decoding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64D2B4-FD6E-86EA-3725-4604AF4CB3F9}"/>
              </a:ext>
            </a:extLst>
          </p:cNvPr>
          <p:cNvSpPr txBox="1"/>
          <p:nvPr/>
        </p:nvSpPr>
        <p:spPr>
          <a:xfrm>
            <a:off x="8432680" y="1995653"/>
            <a:ext cx="114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9D203-0EDF-D509-BCAE-96A9CA97DAED}"/>
              </a:ext>
            </a:extLst>
          </p:cNvPr>
          <p:cNvSpPr/>
          <p:nvPr/>
        </p:nvSpPr>
        <p:spPr>
          <a:xfrm>
            <a:off x="8221075" y="2492664"/>
            <a:ext cx="1583140" cy="60050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Message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F50FC-F482-A4AE-EA9F-72DEF0A9D32D}"/>
              </a:ext>
            </a:extLst>
          </p:cNvPr>
          <p:cNvSpPr/>
          <p:nvPr/>
        </p:nvSpPr>
        <p:spPr>
          <a:xfrm>
            <a:off x="8023459" y="5045508"/>
            <a:ext cx="2002809" cy="84616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Information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1AFA82-69BD-023E-2144-BB5C420F774E}"/>
              </a:ext>
            </a:extLst>
          </p:cNvPr>
          <p:cNvCxnSpPr>
            <a:cxnSpLocks/>
          </p:cNvCxnSpPr>
          <p:nvPr/>
        </p:nvCxnSpPr>
        <p:spPr>
          <a:xfrm>
            <a:off x="9012645" y="3157244"/>
            <a:ext cx="0" cy="65079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CF2F39E-B0E5-CB26-D7A0-CDFE2225C306}"/>
              </a:ext>
            </a:extLst>
          </p:cNvPr>
          <p:cNvCxnSpPr>
            <a:cxnSpLocks/>
          </p:cNvCxnSpPr>
          <p:nvPr/>
        </p:nvCxnSpPr>
        <p:spPr>
          <a:xfrm>
            <a:off x="8759300" y="4330637"/>
            <a:ext cx="0" cy="65079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E512DE6-C96D-E69C-3191-9D52E9CDD928}"/>
              </a:ext>
            </a:extLst>
          </p:cNvPr>
          <p:cNvSpPr/>
          <p:nvPr/>
        </p:nvSpPr>
        <p:spPr>
          <a:xfrm>
            <a:off x="4191000" y="2598095"/>
            <a:ext cx="2952750" cy="4088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 Channel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460511D-9AD2-E000-CB1D-E9F8F5759610}"/>
              </a:ext>
            </a:extLst>
          </p:cNvPr>
          <p:cNvSpPr/>
          <p:nvPr/>
        </p:nvSpPr>
        <p:spPr>
          <a:xfrm>
            <a:off x="7075512" y="2727896"/>
            <a:ext cx="1202214" cy="200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0E446F4-495E-A0C3-425B-DD4B015085A5}"/>
              </a:ext>
            </a:extLst>
          </p:cNvPr>
          <p:cNvSpPr/>
          <p:nvPr/>
        </p:nvSpPr>
        <p:spPr>
          <a:xfrm>
            <a:off x="3027923" y="2727896"/>
            <a:ext cx="1327509" cy="1627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6460-827C-7F43-C074-D2B332D0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4755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Transformasi</a:t>
            </a:r>
            <a:r>
              <a:rPr lang="en-US" dirty="0">
                <a:latin typeface="Arial Rounded MT Bold" panose="020F0704030504030204" pitchFamily="34" charset="0"/>
              </a:rPr>
              <a:t> Social </a:t>
            </a:r>
            <a:r>
              <a:rPr lang="en-US" dirty="0" err="1">
                <a:latin typeface="Arial Rounded MT Bold" panose="020F0704030504030204" pitchFamily="34" charset="0"/>
              </a:rPr>
              <a:t>Akibat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Perkembangan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Teknologi</a:t>
            </a:r>
            <a:r>
              <a:rPr lang="en-US" dirty="0">
                <a:latin typeface="Arial Rounded MT Bold" panose="020F0704030504030204" pitchFamily="34" charset="0"/>
              </a:rPr>
              <a:t> Media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BA4ED-D8D2-86A4-31C1-FE501FBC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Perubahan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dalam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interaksi</a:t>
            </a:r>
            <a:r>
              <a:rPr lang="en-US" b="1" dirty="0">
                <a:solidFill>
                  <a:srgbClr val="002060"/>
                </a:solidFill>
              </a:rPr>
              <a:t> social</a:t>
            </a:r>
          </a:p>
          <a:p>
            <a:pPr marL="0" indent="0">
              <a:buNone/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merskipun</a:t>
            </a:r>
            <a:r>
              <a:rPr lang="en-US" dirty="0"/>
              <a:t> </a:t>
            </a:r>
            <a:r>
              <a:rPr lang="en-US" dirty="0" err="1"/>
              <a:t>berjauhan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virtual (Rheingold, 2000) </a:t>
            </a:r>
            <a:r>
              <a:rPr lang="en-US" dirty="0" err="1"/>
              <a:t>atau</a:t>
            </a:r>
            <a:r>
              <a:rPr lang="en-US" dirty="0"/>
              <a:t> cybercommunity (Burhan, 2000,2003)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Peningkatan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keterlibatan</a:t>
            </a:r>
            <a:r>
              <a:rPr lang="en-US" b="1" dirty="0">
                <a:solidFill>
                  <a:srgbClr val="002060"/>
                </a:solidFill>
              </a:rPr>
              <a:t> dan </a:t>
            </a:r>
            <a:r>
              <a:rPr lang="en-US" b="1" dirty="0" err="1">
                <a:solidFill>
                  <a:srgbClr val="002060"/>
                </a:solidFill>
              </a:rPr>
              <a:t>partisipasi</a:t>
            </a:r>
            <a:r>
              <a:rPr lang="en-US" b="1" dirty="0">
                <a:solidFill>
                  <a:srgbClr val="002060"/>
                </a:solidFill>
              </a:rPr>
              <a:t> social </a:t>
            </a:r>
          </a:p>
          <a:p>
            <a:pPr marL="0" indent="0">
              <a:buNone/>
            </a:pPr>
            <a:r>
              <a:rPr lang="en-US" dirty="0" err="1"/>
              <a:t>Menurut</a:t>
            </a:r>
            <a:r>
              <a:rPr lang="en-US" dirty="0"/>
              <a:t> Shirky (2008) internet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social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, ,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pun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r>
              <a:rPr lang="en-US" b="1" dirty="0" err="1">
                <a:solidFill>
                  <a:srgbClr val="002060"/>
                </a:solidFill>
              </a:rPr>
              <a:t>Pembentukan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identitas</a:t>
            </a:r>
            <a:r>
              <a:rPr lang="en-US" b="1" dirty="0">
                <a:solidFill>
                  <a:srgbClr val="002060"/>
                </a:solidFill>
              </a:rPr>
              <a:t> digital dan </a:t>
            </a:r>
            <a:r>
              <a:rPr lang="en-US" b="1" dirty="0" err="1">
                <a:solidFill>
                  <a:srgbClr val="002060"/>
                </a:solidFill>
              </a:rPr>
              <a:t>budaya</a:t>
            </a:r>
            <a:r>
              <a:rPr lang="en-US" b="1" dirty="0">
                <a:solidFill>
                  <a:srgbClr val="002060"/>
                </a:solidFill>
              </a:rPr>
              <a:t> global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9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4D4D2-2EA4-01F6-275E-8154F344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1AC1-A151-103F-C9F7-680D93E8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5981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Transformasi</a:t>
            </a:r>
            <a:r>
              <a:rPr lang="en-US" dirty="0">
                <a:latin typeface="Arial Rounded MT Bold" panose="020F0704030504030204" pitchFamily="34" charset="0"/>
              </a:rPr>
              <a:t> Social </a:t>
            </a:r>
            <a:r>
              <a:rPr lang="en-US" dirty="0" err="1">
                <a:latin typeface="Arial Rounded MT Bold" panose="020F0704030504030204" pitchFamily="34" charset="0"/>
              </a:rPr>
              <a:t>Akibat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Perkembangan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Teknologi</a:t>
            </a:r>
            <a:r>
              <a:rPr lang="en-US" dirty="0">
                <a:latin typeface="Arial Rounded MT Bold" panose="020F0704030504030204" pitchFamily="34" charset="0"/>
              </a:rPr>
              <a:t> Media </a:t>
            </a:r>
            <a:r>
              <a:rPr lang="en-US" dirty="0" err="1">
                <a:latin typeface="Arial Rounded MT Bold" panose="020F0704030504030204" pitchFamily="34" charset="0"/>
              </a:rPr>
              <a:t>Komunikasi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6550-60F6-A8D0-F894-AD94FD9D4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Dampak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ekonomi</a:t>
            </a:r>
            <a:r>
              <a:rPr lang="en-US" b="1" dirty="0">
                <a:solidFill>
                  <a:srgbClr val="002060"/>
                </a:solidFill>
              </a:rPr>
              <a:t> dan </a:t>
            </a:r>
            <a:r>
              <a:rPr lang="en-US" b="1" dirty="0" err="1">
                <a:solidFill>
                  <a:srgbClr val="002060"/>
                </a:solidFill>
              </a:rPr>
              <a:t>pekerjaan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remote working </a:t>
            </a:r>
            <a:r>
              <a:rPr lang="en-US" dirty="0"/>
              <a:t>dan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platform. </a:t>
            </a: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mana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gig economy</a:t>
            </a:r>
            <a:r>
              <a:rPr lang="en-US" dirty="0"/>
              <a:t> Dimana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dan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  <a:p>
            <a:r>
              <a:rPr lang="en-US" b="1" dirty="0" err="1">
                <a:solidFill>
                  <a:srgbClr val="002060"/>
                </a:solidFill>
              </a:rPr>
              <a:t>Tantangan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etika</a:t>
            </a:r>
            <a:r>
              <a:rPr lang="en-US" b="1" dirty="0">
                <a:solidFill>
                  <a:srgbClr val="002060"/>
                </a:solidFill>
              </a:rPr>
              <a:t> dan </a:t>
            </a:r>
            <a:r>
              <a:rPr lang="en-US" b="1" dirty="0" err="1">
                <a:solidFill>
                  <a:srgbClr val="002060"/>
                </a:solidFill>
              </a:rPr>
              <a:t>privasi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dan </a:t>
            </a:r>
            <a:r>
              <a:rPr lang="en-US" dirty="0" err="1"/>
              <a:t>analisis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online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privasi</a:t>
            </a:r>
            <a:r>
              <a:rPr lang="en-US" dirty="0"/>
              <a:t>.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surveillance capitalism </a:t>
            </a:r>
            <a:r>
              <a:rPr lang="en-US" dirty="0"/>
              <a:t>Dimana data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komoditas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Perusahaan ( Zuboff,2019)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7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487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 Theme</vt:lpstr>
      <vt:lpstr>Konsep Dasar Komunikasi Digital</vt:lpstr>
      <vt:lpstr>Evolusi Komunikasi : Dari Komunikasi Tradisional Ke Digital</vt:lpstr>
      <vt:lpstr>Evolusi Komunikasi : Dari Komunikasi Tradisional Ke Digital</vt:lpstr>
      <vt:lpstr>Definisi Komunikasi Digital</vt:lpstr>
      <vt:lpstr>Karakteristik Komunikasi Digital</vt:lpstr>
      <vt:lpstr> Model Komunikasi Digital Dalam Perspektif Teori Informasi (Meinel &amp; Sack,2019)</vt:lpstr>
      <vt:lpstr>Transformasi Social Akibat Perkembangan Teknologi Media Komunikasi</vt:lpstr>
      <vt:lpstr>Transformasi Social Akibat Perkembangan Teknologi Media Komunikasi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Woro Kencana</dc:creator>
  <cp:lastModifiedBy>Woro Kencana</cp:lastModifiedBy>
  <cp:revision>22</cp:revision>
  <dcterms:created xsi:type="dcterms:W3CDTF">2025-09-17T05:09:19Z</dcterms:created>
  <dcterms:modified xsi:type="dcterms:W3CDTF">2025-09-20T04:29:04Z</dcterms:modified>
</cp:coreProperties>
</file>